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5" r:id="rId2"/>
    <p:sldId id="426" r:id="rId3"/>
    <p:sldId id="440" r:id="rId4"/>
    <p:sldId id="441" r:id="rId5"/>
    <p:sldId id="443" r:id="rId6"/>
    <p:sldId id="448" r:id="rId7"/>
    <p:sldId id="445" r:id="rId8"/>
    <p:sldId id="444" r:id="rId9"/>
    <p:sldId id="446" r:id="rId10"/>
    <p:sldId id="447" r:id="rId11"/>
    <p:sldId id="257" r:id="rId12"/>
  </p:sldIdLst>
  <p:sldSz cx="9144000" cy="6858000" type="screen4x3"/>
  <p:notesSz cx="6811963" cy="9942513"/>
  <p:defaultTextStyle>
    <a:defPPr>
      <a:defRPr lang="fr-B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92D2"/>
    <a:srgbClr val="960703"/>
    <a:srgbClr val="9B0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6" autoAdjust="0"/>
    <p:restoredTop sz="75362" autoAdjust="0"/>
  </p:normalViewPr>
  <p:slideViewPr>
    <p:cSldViewPr snapToGrid="0" snapToObjects="1">
      <p:cViewPr varScale="1">
        <p:scale>
          <a:sx n="65" d="100"/>
          <a:sy n="65" d="100"/>
        </p:scale>
        <p:origin x="24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721FC07-7728-4EFC-B766-9D920CAB45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CA8F1A-1D2A-4EEE-B853-F92C0CD95C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4AA79B-0A37-4924-83BD-3CFE7E7FB458}" type="datetimeFigureOut">
              <a:rPr lang="fr-FR"/>
              <a:pPr>
                <a:defRPr/>
              </a:pPr>
              <a:t>18/09/2018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D2F25C-ACF1-4840-8973-733568DE65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F492F7-6B1E-44BE-9E96-F64D9AD6D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064FBD-E93A-4762-AEDC-B948FBB973D4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4E4C9A-5AF4-4C05-9457-08F06D7D3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700BB6-2A64-4C0C-96E0-AA8D9F5A87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E1A324-CCC2-41B0-81BE-9FD7F7E6BE06}" type="datetimeFigureOut">
              <a:rPr lang="fr-FR"/>
              <a:pPr>
                <a:defRPr/>
              </a:pPr>
              <a:t>18/09/2018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5AED0BD-0F23-4448-988A-0651C68E9E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37314FC-1713-4946-8E54-9DB28D610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/>
              <a:t>Cliquez pour modifier les styles du texte du masque</a:t>
            </a:r>
          </a:p>
          <a:p>
            <a:pPr lvl="1"/>
            <a:r>
              <a:rPr lang="nl-BE" noProof="0"/>
              <a:t>Deuxième niveau</a:t>
            </a:r>
          </a:p>
          <a:p>
            <a:pPr lvl="2"/>
            <a:r>
              <a:rPr lang="nl-BE" noProof="0"/>
              <a:t>Troisième niveau</a:t>
            </a:r>
          </a:p>
          <a:p>
            <a:pPr lvl="3"/>
            <a:r>
              <a:rPr lang="nl-BE" noProof="0"/>
              <a:t>Quatrième niveau</a:t>
            </a:r>
          </a:p>
          <a:p>
            <a:pPr lvl="4"/>
            <a:r>
              <a:rPr lang="nl-BE" noProof="0"/>
              <a:t>Cinquième niveau</a:t>
            </a:r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9676AC-9B3E-45B0-BBF2-6C6CCF826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B3B508-5C7C-49CD-84AD-84C0F13C9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4DC055-17D2-45FB-8D8B-BDDCE0677142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2AD47A88-06ED-4783-909C-25800F6B0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>
            <a:extLst>
              <a:ext uri="{FF2B5EF4-FFF2-40B4-BE49-F238E27FC236}">
                <a16:creationId xmlns:a16="http://schemas.microsoft.com/office/drawing/2014/main" id="{7247964D-9B47-4895-8163-C1A46D91D8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 dirty="0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D70E7274-2186-432D-91E4-BE06AE344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8ECDE2-8C25-4EB8-AB72-1333B49C5F00}" type="slidenum">
              <a:rPr lang="nl-BE" altLang="nl-NL" smtClean="0">
                <a:latin typeface="Calibri" panose="020F0502020204030204" pitchFamily="34" charset="0"/>
              </a:rPr>
              <a:pPr/>
              <a:t>1</a:t>
            </a:fld>
            <a:endParaRPr lang="nl-BE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34BBC39-193B-41B8-B95E-171C93253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3638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EABDCF-740D-47EF-B530-AC6C1C818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4722813"/>
            <a:ext cx="4995863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nl-BE" dirty="0">
                <a:latin typeface="Georgia" panose="02040502050405020303" pitchFamily="18" charset="0"/>
              </a:rPr>
              <a:t>La Rhénanie du Nord Westphalie et Les Hauts de France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B379DE02-5118-4927-9248-2EB56E6124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F595C51D-16EB-4150-AAE1-4B1C900EC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altLang="nl-BE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A7A2C023-A68D-4FE8-9779-1B725CA83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D10969-17FF-4FD2-852F-5A90D9DA713E}" type="slidenum">
              <a:rPr lang="fr-FR" altLang="nl-NL" smtClean="0">
                <a:latin typeface="Calibri" panose="020F0502020204030204" pitchFamily="34" charset="0"/>
              </a:rPr>
              <a:pPr/>
              <a:t>11</a:t>
            </a:fld>
            <a:endParaRPr lang="fr-FR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 descr="zzz.jpg">
            <a:extLst>
              <a:ext uri="{FF2B5EF4-FFF2-40B4-BE49-F238E27FC236}">
                <a16:creationId xmlns:a16="http://schemas.microsoft.com/office/drawing/2014/main" id="{0BC8E98B-99F7-48CC-B9E0-9974A77A9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6EB1C306-BB1D-41D4-8FD7-7E65BF434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3606800"/>
            <a:ext cx="7086600" cy="1011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7000"/>
              </a:lnSpc>
              <a:defRPr/>
            </a:pPr>
            <a:r>
              <a:rPr lang="fr-FR" altLang="nl-BE" sz="10000" b="1" baseline="30000">
                <a:solidFill>
                  <a:schemeClr val="bg1"/>
                </a:solidFill>
                <a:latin typeface="Calibri" pitchFamily="34" charset="0"/>
              </a:rPr>
              <a:t>Titre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4985DD9-0498-4871-8C59-7BE9C6AAFFB9}"/>
              </a:ext>
            </a:extLst>
          </p:cNvPr>
          <p:cNvSpPr/>
          <p:nvPr/>
        </p:nvSpPr>
        <p:spPr>
          <a:xfrm>
            <a:off x="1000125" y="3086100"/>
            <a:ext cx="255588" cy="2627313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6433AE-C595-4837-9CDA-39D505130E88}"/>
              </a:ext>
            </a:extLst>
          </p:cNvPr>
          <p:cNvSpPr/>
          <p:nvPr/>
        </p:nvSpPr>
        <p:spPr>
          <a:xfrm>
            <a:off x="7851775" y="3078163"/>
            <a:ext cx="255588" cy="2627312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B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1003497" y="3606800"/>
            <a:ext cx="7182295" cy="1011238"/>
          </a:xfrm>
        </p:spPr>
        <p:txBody>
          <a:bodyPr/>
          <a:lstStyle>
            <a:lvl1pPr>
              <a:lnSpc>
                <a:spcPct val="150000"/>
              </a:lnSpc>
              <a:defRPr sz="6600"/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913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8">
            <a:extLst>
              <a:ext uri="{FF2B5EF4-FFF2-40B4-BE49-F238E27FC236}">
                <a16:creationId xmlns:a16="http://schemas.microsoft.com/office/drawing/2014/main" id="{357618B9-F9A4-4EF4-97AE-4634C7FEDBFE}"/>
              </a:ext>
            </a:extLst>
          </p:cNvPr>
          <p:cNvCxnSpPr/>
          <p:nvPr/>
        </p:nvCxnSpPr>
        <p:spPr>
          <a:xfrm>
            <a:off x="1792288" y="5367338"/>
            <a:ext cx="5497512" cy="0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88E617FC-8A31-4BC8-8051-8F2190F28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E78C2E88-D8CA-4781-AD9D-705D2633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987F5E75-CF38-4CCA-92A0-67B4AB4E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446D-C614-4F71-8D00-FF4B603AD619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237312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8">
            <a:extLst>
              <a:ext uri="{FF2B5EF4-FFF2-40B4-BE49-F238E27FC236}">
                <a16:creationId xmlns:a16="http://schemas.microsoft.com/office/drawing/2014/main" id="{618F8C25-9FE3-46DA-9076-350229838331}"/>
              </a:ext>
            </a:extLst>
          </p:cNvPr>
          <p:cNvCxnSpPr/>
          <p:nvPr/>
        </p:nvCxnSpPr>
        <p:spPr>
          <a:xfrm>
            <a:off x="334963" y="1116013"/>
            <a:ext cx="8474075" cy="1587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266CDEE-9E1F-4482-8758-2C11C8E8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43D704-7EF6-4CF8-AB26-B4471DE2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80441D0-5010-45C9-83AE-E886DA764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A2CA-1B07-4BCA-B21F-A25C4E100977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221810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8">
            <a:extLst>
              <a:ext uri="{FF2B5EF4-FFF2-40B4-BE49-F238E27FC236}">
                <a16:creationId xmlns:a16="http://schemas.microsoft.com/office/drawing/2014/main" id="{3E0C1E35-5FCF-492D-B728-E471C35CEC99}"/>
              </a:ext>
            </a:extLst>
          </p:cNvPr>
          <p:cNvCxnSpPr/>
          <p:nvPr/>
        </p:nvCxnSpPr>
        <p:spPr>
          <a:xfrm rot="5400000" flipH="1" flipV="1">
            <a:off x="3952875" y="3200401"/>
            <a:ext cx="5851525" cy="0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0C7EC43-60F5-4CA9-B68A-7ED48B15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FEC6603-1F7F-443A-BECD-1E5A881F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752F8BB-06F1-4B34-8CE9-1E101F99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F18F-C33E-4066-8218-CFD23417C05D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24439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6">
            <a:extLst>
              <a:ext uri="{FF2B5EF4-FFF2-40B4-BE49-F238E27FC236}">
                <a16:creationId xmlns:a16="http://schemas.microsoft.com/office/drawing/2014/main" id="{261E51AD-A66F-402F-A558-EE8EFBCD6476}"/>
              </a:ext>
            </a:extLst>
          </p:cNvPr>
          <p:cNvCxnSpPr/>
          <p:nvPr/>
        </p:nvCxnSpPr>
        <p:spPr>
          <a:xfrm>
            <a:off x="403225" y="1127125"/>
            <a:ext cx="8337550" cy="1588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7">
            <a:extLst>
              <a:ext uri="{FF2B5EF4-FFF2-40B4-BE49-F238E27FC236}">
                <a16:creationId xmlns:a16="http://schemas.microsoft.com/office/drawing/2014/main" id="{67922536-73E6-4B08-A3F1-7D49B9C485D6}"/>
              </a:ext>
            </a:extLst>
          </p:cNvPr>
          <p:cNvCxnSpPr/>
          <p:nvPr/>
        </p:nvCxnSpPr>
        <p:spPr>
          <a:xfrm>
            <a:off x="403225" y="5919788"/>
            <a:ext cx="8337550" cy="1587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11">
            <a:extLst>
              <a:ext uri="{FF2B5EF4-FFF2-40B4-BE49-F238E27FC236}">
                <a16:creationId xmlns:a16="http://schemas.microsoft.com/office/drawing/2014/main" id="{FFFC2C23-0175-4823-8EE6-0AAC4D607A81}"/>
              </a:ext>
            </a:extLst>
          </p:cNvPr>
          <p:cNvSpPr/>
          <p:nvPr/>
        </p:nvSpPr>
        <p:spPr>
          <a:xfrm>
            <a:off x="334963" y="1127125"/>
            <a:ext cx="8486775" cy="4792663"/>
          </a:xfrm>
          <a:prstGeom prst="rect">
            <a:avLst/>
          </a:prstGeom>
          <a:solidFill>
            <a:srgbClr val="0092D2"/>
          </a:solidFill>
          <a:ln>
            <a:solidFill>
              <a:srgbClr val="0092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03225" y="3009014"/>
            <a:ext cx="8229600" cy="1143000"/>
          </a:xfrm>
        </p:spPr>
        <p:txBody>
          <a:bodyPr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6" name="Tijdelijke aanduiding voor datum 2">
            <a:extLst>
              <a:ext uri="{FF2B5EF4-FFF2-40B4-BE49-F238E27FC236}">
                <a16:creationId xmlns:a16="http://schemas.microsoft.com/office/drawing/2014/main" id="{AF957570-9929-457B-80CF-FEBA17AA7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DBDAA44D-70A8-4E1D-9AD7-1C599EE9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0ACC95A3-A81B-406A-9698-E1C2394F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801E-BB8D-45E6-8DFD-B7FBABBADA67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6910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8">
            <a:extLst>
              <a:ext uri="{FF2B5EF4-FFF2-40B4-BE49-F238E27FC236}">
                <a16:creationId xmlns:a16="http://schemas.microsoft.com/office/drawing/2014/main" id="{4B19CDDF-A0EC-4DE8-AFA0-CC4077E2D544}"/>
              </a:ext>
            </a:extLst>
          </p:cNvPr>
          <p:cNvCxnSpPr/>
          <p:nvPr/>
        </p:nvCxnSpPr>
        <p:spPr>
          <a:xfrm>
            <a:off x="334963" y="1116013"/>
            <a:ext cx="8474075" cy="1587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9">
            <a:extLst>
              <a:ext uri="{FF2B5EF4-FFF2-40B4-BE49-F238E27FC236}">
                <a16:creationId xmlns:a16="http://schemas.microsoft.com/office/drawing/2014/main" id="{A35D93E7-EDAE-4109-8248-0CDB110B428A}"/>
              </a:ext>
            </a:extLst>
          </p:cNvPr>
          <p:cNvCxnSpPr/>
          <p:nvPr/>
        </p:nvCxnSpPr>
        <p:spPr>
          <a:xfrm>
            <a:off x="304800" y="6102350"/>
            <a:ext cx="8515350" cy="1588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DC86A236-0B32-4D1D-BC3E-292B66FD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AEECCC7B-50B3-4D50-B108-9697C153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2839366-3076-4794-81C1-D7B87972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5614-3B39-4A62-8425-3B3C3AF3507C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10934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8">
            <a:extLst>
              <a:ext uri="{FF2B5EF4-FFF2-40B4-BE49-F238E27FC236}">
                <a16:creationId xmlns:a16="http://schemas.microsoft.com/office/drawing/2014/main" id="{A981370B-796B-4F7C-842F-057FFF28CA26}"/>
              </a:ext>
            </a:extLst>
          </p:cNvPr>
          <p:cNvCxnSpPr/>
          <p:nvPr/>
        </p:nvCxnSpPr>
        <p:spPr>
          <a:xfrm>
            <a:off x="722313" y="4308475"/>
            <a:ext cx="7772400" cy="0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75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6CDEABC-13B8-4D15-82F8-F9BBCF4D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838484C-19E9-461B-BB99-B3F6ECE5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D5041B6-6945-4E13-9261-720F8F3C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43E7-F1A0-4A0F-9AE1-6F94FD9931C5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2240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8">
            <a:extLst>
              <a:ext uri="{FF2B5EF4-FFF2-40B4-BE49-F238E27FC236}">
                <a16:creationId xmlns:a16="http://schemas.microsoft.com/office/drawing/2014/main" id="{6381F379-EEEB-4A0D-9644-E0195D7994C4}"/>
              </a:ext>
            </a:extLst>
          </p:cNvPr>
          <p:cNvCxnSpPr/>
          <p:nvPr/>
        </p:nvCxnSpPr>
        <p:spPr>
          <a:xfrm>
            <a:off x="334963" y="1116013"/>
            <a:ext cx="8474075" cy="1587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9">
            <a:extLst>
              <a:ext uri="{FF2B5EF4-FFF2-40B4-BE49-F238E27FC236}">
                <a16:creationId xmlns:a16="http://schemas.microsoft.com/office/drawing/2014/main" id="{E248FD59-63D8-4C8E-8661-28F4F4675EE7}"/>
              </a:ext>
            </a:extLst>
          </p:cNvPr>
          <p:cNvCxnSpPr/>
          <p:nvPr/>
        </p:nvCxnSpPr>
        <p:spPr>
          <a:xfrm>
            <a:off x="304800" y="6102350"/>
            <a:ext cx="8515350" cy="1588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e la date 4">
            <a:extLst>
              <a:ext uri="{FF2B5EF4-FFF2-40B4-BE49-F238E27FC236}">
                <a16:creationId xmlns:a16="http://schemas.microsoft.com/office/drawing/2014/main" id="{D9BD17E3-8F7C-42CA-A5E3-C49D32DD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2CD2701F-60C5-4C63-9D52-4AB65A8A0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F974FC7F-BB92-4D6E-89B9-B1DBAAC3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0176-76BA-45F9-91DF-19FA4444B1B6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28827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9">
            <a:extLst>
              <a:ext uri="{FF2B5EF4-FFF2-40B4-BE49-F238E27FC236}">
                <a16:creationId xmlns:a16="http://schemas.microsoft.com/office/drawing/2014/main" id="{839D5EE3-3853-45B9-BD75-F4BE9E27D28B}"/>
              </a:ext>
            </a:extLst>
          </p:cNvPr>
          <p:cNvCxnSpPr/>
          <p:nvPr/>
        </p:nvCxnSpPr>
        <p:spPr>
          <a:xfrm>
            <a:off x="304800" y="6102350"/>
            <a:ext cx="8515350" cy="1588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8">
            <a:extLst>
              <a:ext uri="{FF2B5EF4-FFF2-40B4-BE49-F238E27FC236}">
                <a16:creationId xmlns:a16="http://schemas.microsoft.com/office/drawing/2014/main" id="{FE014CCD-545E-422A-AD8B-80E14C18FA38}"/>
              </a:ext>
            </a:extLst>
          </p:cNvPr>
          <p:cNvCxnSpPr/>
          <p:nvPr/>
        </p:nvCxnSpPr>
        <p:spPr>
          <a:xfrm>
            <a:off x="334963" y="1116013"/>
            <a:ext cx="8474075" cy="1587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3DF70D71-9E8E-479F-B45B-535A19C7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01DAAC93-CA47-4CCB-96F4-275BE371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82AE9A8D-BFED-4427-84DB-3E8BB853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81113-A9E0-4662-9F7F-E0F05A856D65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100293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8">
            <a:extLst>
              <a:ext uri="{FF2B5EF4-FFF2-40B4-BE49-F238E27FC236}">
                <a16:creationId xmlns:a16="http://schemas.microsoft.com/office/drawing/2014/main" id="{E0284899-DDE4-4B07-B73D-B94DAB6EDF7C}"/>
              </a:ext>
            </a:extLst>
          </p:cNvPr>
          <p:cNvCxnSpPr/>
          <p:nvPr/>
        </p:nvCxnSpPr>
        <p:spPr>
          <a:xfrm>
            <a:off x="334963" y="1116013"/>
            <a:ext cx="8474075" cy="1587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FR"/>
          </a:p>
        </p:txBody>
      </p:sp>
      <p:sp>
        <p:nvSpPr>
          <p:cNvPr id="4" name="Espace réservé de la date 2">
            <a:extLst>
              <a:ext uri="{FF2B5EF4-FFF2-40B4-BE49-F238E27FC236}">
                <a16:creationId xmlns:a16="http://schemas.microsoft.com/office/drawing/2014/main" id="{23E09C3E-CBE8-4DCB-8455-330F3740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3">
            <a:extLst>
              <a:ext uri="{FF2B5EF4-FFF2-40B4-BE49-F238E27FC236}">
                <a16:creationId xmlns:a16="http://schemas.microsoft.com/office/drawing/2014/main" id="{F598D8C1-4A28-4CAD-9330-729476BD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BF409BAF-5021-4270-8C27-98A10626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AB9D-3456-4AE6-AD4F-FEE9B6033B5C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376953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3EB48449-CBFE-44AF-9DA5-F0796E303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D9128F6-D107-4033-9FDB-9409EE6F2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38D8605-3875-4FA8-9B17-EA9E1F1B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C50DF-BF6A-47AD-B56D-1F405219092F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126269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8">
            <a:extLst>
              <a:ext uri="{FF2B5EF4-FFF2-40B4-BE49-F238E27FC236}">
                <a16:creationId xmlns:a16="http://schemas.microsoft.com/office/drawing/2014/main" id="{C81C8DA0-7381-4422-B509-0F18D090E449}"/>
              </a:ext>
            </a:extLst>
          </p:cNvPr>
          <p:cNvCxnSpPr/>
          <p:nvPr/>
        </p:nvCxnSpPr>
        <p:spPr>
          <a:xfrm>
            <a:off x="457200" y="1433513"/>
            <a:ext cx="3008313" cy="0"/>
          </a:xfrm>
          <a:prstGeom prst="line">
            <a:avLst/>
          </a:prstGeom>
          <a:ln w="190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Espace réservé de la date 4">
            <a:extLst>
              <a:ext uri="{FF2B5EF4-FFF2-40B4-BE49-F238E27FC236}">
                <a16:creationId xmlns:a16="http://schemas.microsoft.com/office/drawing/2014/main" id="{7C0B91D5-DF0F-4221-8F6C-78D816ED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5">
            <a:extLst>
              <a:ext uri="{FF2B5EF4-FFF2-40B4-BE49-F238E27FC236}">
                <a16:creationId xmlns:a16="http://schemas.microsoft.com/office/drawing/2014/main" id="{B38FBD0F-DB13-48F2-8E7C-83753D56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27C57C8F-97F8-4D13-803B-9519B420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85F6-7EAD-4EFD-A704-72A98EE8BACA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</p:spTree>
    <p:extLst>
      <p:ext uri="{BB962C8B-B14F-4D97-AF65-F5344CB8AC3E}">
        <p14:creationId xmlns:p14="http://schemas.microsoft.com/office/powerpoint/2010/main" val="29683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24E6E35-11F2-4886-A2AB-53ADF48B5B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nl-BE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C596E29C-3B8D-49B3-A79A-38F08EA27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85875"/>
            <a:ext cx="82296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nl-BE"/>
              <a:t>Cliquez pour modifier les styles du texte du masque</a:t>
            </a:r>
          </a:p>
          <a:p>
            <a:pPr lvl="1"/>
            <a:r>
              <a:rPr lang="fr-BE" altLang="nl-BE"/>
              <a:t>Deuxième niveau</a:t>
            </a:r>
          </a:p>
          <a:p>
            <a:pPr lvl="2"/>
            <a:r>
              <a:rPr lang="fr-BE" altLang="nl-BE"/>
              <a:t>Troisième niveau</a:t>
            </a:r>
          </a:p>
          <a:p>
            <a:pPr lvl="3"/>
            <a:r>
              <a:rPr lang="fr-BE" altLang="nl-BE"/>
              <a:t>Quatrième niveau</a:t>
            </a:r>
          </a:p>
          <a:p>
            <a:pPr lvl="4"/>
            <a:r>
              <a:rPr lang="fr-BE" altLang="nl-BE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717EA5-53DC-48F4-B578-6A533459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1584EC-53EC-44D3-BE66-A7CB8DB5D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8600" y="6356350"/>
            <a:ext cx="345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6AD6F-4618-447B-9708-8476B4A0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86513" y="6356350"/>
            <a:ext cx="9032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BCD10B-262D-4EF7-A821-E033E6EF3EB4}" type="slidenum">
              <a:rPr lang="fr-FR" altLang="nl-NL"/>
              <a:pPr>
                <a:defRPr/>
              </a:pPr>
              <a:t>‹#›</a:t>
            </a:fld>
            <a:endParaRPr lang="fr-FR" altLang="nl-NL"/>
          </a:p>
        </p:txBody>
      </p:sp>
      <p:pic>
        <p:nvPicPr>
          <p:cNvPr id="1031" name="Image 6">
            <a:extLst>
              <a:ext uri="{FF2B5EF4-FFF2-40B4-BE49-F238E27FC236}">
                <a16:creationId xmlns:a16="http://schemas.microsoft.com/office/drawing/2014/main" id="{E4B29055-FADC-47BD-B51E-890E8C4FB1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062663"/>
            <a:ext cx="16891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1" r:id="rId8"/>
    <p:sldLayoutId id="2147484959" r:id="rId9"/>
    <p:sldLayoutId id="2147484960" r:id="rId10"/>
    <p:sldLayoutId id="2147484961" r:id="rId11"/>
    <p:sldLayoutId id="2147484962" r:id="rId12"/>
  </p:sldLayoutIdLst>
  <p:hf sldNum="0" hdr="0" ftr="0" dt="0"/>
  <p:txStyles>
    <p:titleStyle>
      <a:lvl1pPr algn="l" defTabSz="4572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lang="fr-FR" sz="6000" b="1" kern="1200" baseline="30000" dirty="0">
          <a:solidFill>
            <a:srgbClr val="254061"/>
          </a:solidFill>
          <a:latin typeface="+mn-lt"/>
          <a:ea typeface="+mn-ea"/>
          <a:cs typeface="+mn-cs"/>
        </a:defRPr>
      </a:lvl1pPr>
      <a:lvl2pPr algn="l" defTabSz="4572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6000" b="1" baseline="30000">
          <a:solidFill>
            <a:srgbClr val="254061"/>
          </a:solidFill>
          <a:latin typeface="Calibri" pitchFamily="34" charset="0"/>
        </a:defRPr>
      </a:lvl2pPr>
      <a:lvl3pPr algn="l" defTabSz="4572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6000" b="1" baseline="30000">
          <a:solidFill>
            <a:srgbClr val="254061"/>
          </a:solidFill>
          <a:latin typeface="Calibri" pitchFamily="34" charset="0"/>
        </a:defRPr>
      </a:lvl3pPr>
      <a:lvl4pPr algn="l" defTabSz="4572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6000" b="1" baseline="30000">
          <a:solidFill>
            <a:srgbClr val="254061"/>
          </a:solidFill>
          <a:latin typeface="Calibri" pitchFamily="34" charset="0"/>
        </a:defRPr>
      </a:lvl4pPr>
      <a:lvl5pPr algn="l" defTabSz="457200" rtl="0" eaLnBrk="0" fontAlgn="base" hangingPunct="0">
        <a:lnSpc>
          <a:spcPct val="150000"/>
        </a:lnSpc>
        <a:spcBef>
          <a:spcPct val="0"/>
        </a:spcBef>
        <a:spcAft>
          <a:spcPct val="0"/>
        </a:spcAft>
        <a:defRPr sz="6000" b="1" baseline="30000">
          <a:solidFill>
            <a:srgbClr val="254061"/>
          </a:solidFill>
          <a:latin typeface="Calibri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FB3A8D9-FF5E-441E-BBFD-1F029948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3213100"/>
            <a:ext cx="6840537" cy="25384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br>
              <a:rPr lang="en-GB" sz="5400" cap="small" dirty="0"/>
            </a:br>
            <a:r>
              <a:rPr lang="en-GB" cap="small" dirty="0"/>
              <a:t>cooperation Benelux</a:t>
            </a:r>
            <a:br>
              <a:rPr lang="en-GB" cap="small" dirty="0"/>
            </a:br>
            <a:r>
              <a:rPr lang="fr-FR" sz="3200" cap="small" dirty="0"/>
              <a:t>dans</a:t>
            </a:r>
            <a:r>
              <a:rPr lang="en-GB" sz="3200" cap="small" dirty="0"/>
              <a:t> le cadre de la </a:t>
            </a:r>
            <a:r>
              <a:rPr lang="fr-FR" sz="3200" cap="small" dirty="0"/>
              <a:t>Qualité</a:t>
            </a:r>
            <a:r>
              <a:rPr lang="en-GB" sz="3200" cap="small" dirty="0"/>
              <a:t> de l´air </a:t>
            </a:r>
            <a:br>
              <a:rPr lang="en-GB" cap="small" dirty="0"/>
            </a:br>
            <a:br>
              <a:rPr lang="en-GB" sz="3600" cap="small" dirty="0"/>
            </a:br>
            <a:r>
              <a:rPr lang="en-GB" sz="3600" cap="small" dirty="0"/>
              <a:t> 2017-2020</a:t>
            </a:r>
            <a:br>
              <a:rPr lang="en-GB" sz="3600" cap="small" dirty="0"/>
            </a:br>
            <a:br>
              <a:rPr lang="en-GB" sz="2800" dirty="0">
                <a:solidFill>
                  <a:srgbClr val="09A7FF"/>
                </a:solidFill>
              </a:rPr>
            </a:br>
            <a:br>
              <a:rPr lang="en-GB" sz="3600" cap="small" dirty="0"/>
            </a:br>
            <a:br>
              <a:rPr lang="en-GB" sz="3600" cap="small" dirty="0"/>
            </a:br>
            <a:br>
              <a:rPr lang="en-GB" cap="smal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cap="smal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i="1" cap="smal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i="1" cap="smal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i="1" cap="small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n-GB" dirty="0"/>
            </a:br>
            <a:br>
              <a:rPr lang="en-GB" dirty="0"/>
            </a:br>
            <a:br>
              <a:rPr lang="en-GB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GB" sz="2000" dirty="0">
                <a:solidFill>
                  <a:schemeClr val="tx2">
                    <a:lumMod val="50000"/>
                  </a:schemeClr>
                </a:solidFill>
              </a:rPr>
            </a:b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DD1453-C571-432B-8B7A-90D794108DBB}"/>
              </a:ext>
            </a:extLst>
          </p:cNvPr>
          <p:cNvSpPr txBox="1"/>
          <p:nvPr/>
        </p:nvSpPr>
        <p:spPr>
          <a:xfrm>
            <a:off x="5148263" y="1989138"/>
            <a:ext cx="27352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fr-BE" b="1" cap="all" dirty="0" err="1">
                <a:solidFill>
                  <a:srgbClr val="00344F"/>
                </a:solidFill>
                <a:latin typeface="+mn-lt"/>
                <a:cs typeface="Arial" charset="0"/>
              </a:rPr>
              <a:t>s</a:t>
            </a:r>
            <a:r>
              <a:rPr lang="fr-BE" b="1" cap="small" dirty="0" err="1">
                <a:solidFill>
                  <a:srgbClr val="00344F"/>
                </a:solidFill>
                <a:latin typeface="+mn-lt"/>
                <a:cs typeface="Arial" charset="0"/>
              </a:rPr>
              <a:t>ecretariaat-generaal</a:t>
            </a:r>
            <a:endParaRPr lang="fr-BE" b="1" cap="small" dirty="0">
              <a:solidFill>
                <a:srgbClr val="00344F"/>
              </a:solidFill>
              <a:latin typeface="+mn-lt"/>
              <a:cs typeface="Arial" charset="0"/>
            </a:endParaRPr>
          </a:p>
          <a:p>
            <a:pPr algn="r" eaLnBrk="1" hangingPunct="1">
              <a:defRPr/>
            </a:pPr>
            <a:r>
              <a:rPr lang="fr-BE" b="1" cap="small" dirty="0">
                <a:solidFill>
                  <a:srgbClr val="00344F"/>
                </a:solidFill>
                <a:latin typeface="+mn-lt"/>
                <a:cs typeface="Arial" charset="0"/>
              </a:rPr>
              <a:t>Secrétariat général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C3B8-EFA1-451B-8BF1-C7AE8095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Lien </a:t>
            </a:r>
            <a:r>
              <a:rPr lang="nl-NL" dirty="0" err="1"/>
              <a:t>avec</a:t>
            </a:r>
            <a:r>
              <a:rPr lang="nl-NL" dirty="0"/>
              <a:t> la coopération FR-BE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8B59-969B-48B1-8473-AAF46F2D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Echange réciproque des </a:t>
            </a:r>
            <a:r>
              <a:rPr lang="nl-NL" dirty="0" err="1"/>
              <a:t>activités</a:t>
            </a:r>
            <a:r>
              <a:rPr lang="nl-NL" dirty="0"/>
              <a:t> et </a:t>
            </a:r>
            <a:r>
              <a:rPr lang="fr-FR" dirty="0"/>
              <a:t>résultats</a:t>
            </a:r>
          </a:p>
          <a:p>
            <a:r>
              <a:rPr lang="fr-FR" dirty="0"/>
              <a:t>Recherche des synergies (éviter des doublons) </a:t>
            </a:r>
          </a:p>
          <a:p>
            <a:r>
              <a:rPr lang="nl-NL" dirty="0" err="1"/>
              <a:t>Participation</a:t>
            </a:r>
            <a:r>
              <a:rPr lang="nl-NL" dirty="0"/>
              <a:t> </a:t>
            </a:r>
            <a:r>
              <a:rPr lang="nl-NL" dirty="0" err="1"/>
              <a:t>mutuelle</a:t>
            </a:r>
            <a:r>
              <a:rPr lang="nl-NL" dirty="0"/>
              <a:t> </a:t>
            </a:r>
            <a:r>
              <a:rPr lang="nl-NL" dirty="0" err="1"/>
              <a:t>aux</a:t>
            </a:r>
            <a:r>
              <a:rPr lang="nl-NL" dirty="0"/>
              <a:t> </a:t>
            </a:r>
            <a:r>
              <a:rPr lang="nl-NL" dirty="0" err="1"/>
              <a:t>groupes</a:t>
            </a:r>
            <a:r>
              <a:rPr lang="nl-NL" dirty="0"/>
              <a:t> de </a:t>
            </a:r>
            <a:r>
              <a:rPr lang="nl-NL" dirty="0" err="1"/>
              <a:t>travail</a:t>
            </a:r>
            <a:r>
              <a:rPr lang="nl-NL" dirty="0"/>
              <a:t>/</a:t>
            </a:r>
            <a:r>
              <a:rPr lang="nl-NL" dirty="0" err="1"/>
              <a:t>séminaires</a:t>
            </a:r>
            <a:endParaRPr lang="nl-NL" dirty="0"/>
          </a:p>
          <a:p>
            <a:r>
              <a:rPr lang="nl-NL" dirty="0"/>
              <a:t>Benelux interessé à </a:t>
            </a:r>
            <a:r>
              <a:rPr lang="nl-NL" dirty="0" err="1"/>
              <a:t>l´élargissement</a:t>
            </a:r>
            <a:r>
              <a:rPr lang="nl-NL" dirty="0"/>
              <a:t> </a:t>
            </a:r>
            <a:r>
              <a:rPr lang="nl-NL" dirty="0" err="1"/>
              <a:t>éventuel</a:t>
            </a:r>
            <a:r>
              <a:rPr lang="nl-NL" dirty="0"/>
              <a:t> de la coopération </a:t>
            </a:r>
            <a:r>
              <a:rPr lang="nl-NL" dirty="0" err="1"/>
              <a:t>avec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Royaume</a:t>
            </a:r>
            <a:r>
              <a:rPr lang="nl-NL"/>
              <a:t>-Uni</a:t>
            </a:r>
            <a:r>
              <a:rPr lang="nl-NL" dirty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81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1A6747AD-9326-4A0F-B77A-BB5E432A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25" y="3008313"/>
            <a:ext cx="8229600" cy="1143000"/>
          </a:xfrm>
        </p:spPr>
        <p:txBody>
          <a:bodyPr/>
          <a:lstStyle/>
          <a:p>
            <a:pPr eaLnBrk="1" hangingPunct="1"/>
            <a:r>
              <a:rPr altLang="nl-BE"/>
              <a:t>Merci!</a:t>
            </a:r>
            <a:br>
              <a:rPr altLang="nl-BE"/>
            </a:br>
            <a:endParaRPr altLang="nl-BE" sz="4800"/>
          </a:p>
        </p:txBody>
      </p:sp>
      <p:pic>
        <p:nvPicPr>
          <p:cNvPr id="33795" name="Image 2" descr="H:\DIVERSEN\NIEUW LOGO\logo_SGbenelux.jpg">
            <a:extLst>
              <a:ext uri="{FF2B5EF4-FFF2-40B4-BE49-F238E27FC236}">
                <a16:creationId xmlns:a16="http://schemas.microsoft.com/office/drawing/2014/main" id="{F411D9E3-6368-405E-AF12-03113F179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013450"/>
            <a:ext cx="1524000" cy="8175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1F99292-8854-405E-A629-3630CE761D1F}"/>
              </a:ext>
            </a:extLst>
          </p:cNvPr>
          <p:cNvSpPr txBox="1"/>
          <p:nvPr/>
        </p:nvSpPr>
        <p:spPr>
          <a:xfrm flipH="1">
            <a:off x="5049838" y="1238250"/>
            <a:ext cx="3500437" cy="3694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B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BENELUX EN CHIFFRES </a:t>
            </a:r>
            <a:endParaRPr lang="fr-BE" dirty="0"/>
          </a:p>
          <a:p>
            <a:pPr>
              <a:defRPr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BE" dirty="0"/>
              <a:t>28,5 millions d’habitants</a:t>
            </a:r>
          </a:p>
          <a:p>
            <a:pPr marL="263525">
              <a:defRPr/>
            </a:pPr>
            <a:r>
              <a:rPr lang="fr-BE" dirty="0"/>
              <a:t>ou 5,6 % de la population UE</a:t>
            </a:r>
          </a:p>
          <a:p>
            <a:pPr>
              <a:defRPr/>
            </a:pP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BE" dirty="0"/>
              <a:t>Superficie de 75.000 km²</a:t>
            </a:r>
          </a:p>
          <a:p>
            <a:pPr marL="263525" indent="-263525">
              <a:defRPr/>
            </a:pPr>
            <a:r>
              <a:rPr lang="fr-BE" dirty="0"/>
              <a:t>	ou 1,7 % de la superficie de l’Europe</a:t>
            </a:r>
          </a:p>
          <a:p>
            <a:pPr>
              <a:defRPr/>
            </a:pPr>
            <a:endParaRPr lang="fr-BE" dirty="0"/>
          </a:p>
          <a:p>
            <a:pPr marL="263525" indent="-263525">
              <a:buFont typeface="Wingdings" panose="05000000000000000000" pitchFamily="2" charset="2"/>
              <a:buChar char="Ø"/>
              <a:defRPr/>
            </a:pPr>
            <a:r>
              <a:rPr lang="fr-BE" dirty="0"/>
              <a:t>8 % du PIB (produit intérieur brut) de l’UE</a:t>
            </a:r>
          </a:p>
          <a:p>
            <a:pPr>
              <a:defRPr/>
            </a:pPr>
            <a:endParaRPr lang="fr-BE" dirty="0"/>
          </a:p>
          <a:p>
            <a:pPr>
              <a:defRPr/>
            </a:pPr>
            <a:endParaRPr lang="fr-BE" dirty="0"/>
          </a:p>
        </p:txBody>
      </p:sp>
      <p:pic>
        <p:nvPicPr>
          <p:cNvPr id="17411" name="Content Placeholder 5" descr="image004">
            <a:extLst>
              <a:ext uri="{FF2B5EF4-FFF2-40B4-BE49-F238E27FC236}">
                <a16:creationId xmlns:a16="http://schemas.microsoft.com/office/drawing/2014/main" id="{C56D6BF5-4090-451F-90DF-6894FAB84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36538"/>
            <a:ext cx="42862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2">
            <a:extLst>
              <a:ext uri="{FF2B5EF4-FFF2-40B4-BE49-F238E27FC236}">
                <a16:creationId xmlns:a16="http://schemas.microsoft.com/office/drawing/2014/main" id="{101B9DD9-986C-43FB-B82D-D196061CE526}"/>
              </a:ext>
            </a:extLst>
          </p:cNvPr>
          <p:cNvSpPr>
            <a:spLocks/>
          </p:cNvSpPr>
          <p:nvPr/>
        </p:nvSpPr>
        <p:spPr bwMode="auto">
          <a:xfrm>
            <a:off x="5781675" y="4652963"/>
            <a:ext cx="457200" cy="481012"/>
          </a:xfrm>
          <a:custGeom>
            <a:avLst/>
            <a:gdLst>
              <a:gd name="T0" fmla="*/ 2147483646 w 198"/>
              <a:gd name="T1" fmla="*/ 2147483646 h 209"/>
              <a:gd name="T2" fmla="*/ 2147483646 w 198"/>
              <a:gd name="T3" fmla="*/ 2147483646 h 209"/>
              <a:gd name="T4" fmla="*/ 2147483646 w 198"/>
              <a:gd name="T5" fmla="*/ 0 h 209"/>
              <a:gd name="T6" fmla="*/ 0 w 198"/>
              <a:gd name="T7" fmla="*/ 0 h 209"/>
              <a:gd name="T8" fmla="*/ 2147483646 w 198"/>
              <a:gd name="T9" fmla="*/ 2147483646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209"/>
              <a:gd name="T17" fmla="*/ 198 w 198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209">
                <a:moveTo>
                  <a:pt x="98" y="209"/>
                </a:moveTo>
                <a:lnTo>
                  <a:pt x="198" y="193"/>
                </a:lnTo>
                <a:lnTo>
                  <a:pt x="84" y="0"/>
                </a:lnTo>
                <a:lnTo>
                  <a:pt x="0" y="0"/>
                </a:lnTo>
                <a:lnTo>
                  <a:pt x="98" y="209"/>
                </a:lnTo>
                <a:close/>
              </a:path>
            </a:pathLst>
          </a:custGeom>
          <a:gradFill rotWithShape="1">
            <a:gsLst>
              <a:gs pos="0">
                <a:srgbClr val="828282"/>
              </a:gs>
              <a:gs pos="100000">
                <a:srgbClr val="BBBBBB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64535" name="Freeform 25">
            <a:extLst>
              <a:ext uri="{FF2B5EF4-FFF2-40B4-BE49-F238E27FC236}">
                <a16:creationId xmlns:a16="http://schemas.microsoft.com/office/drawing/2014/main" id="{1F738B03-68F9-4A19-ABFD-3CE89595ED8A}"/>
              </a:ext>
            </a:extLst>
          </p:cNvPr>
          <p:cNvSpPr>
            <a:spLocks/>
          </p:cNvSpPr>
          <p:nvPr/>
        </p:nvSpPr>
        <p:spPr bwMode="auto">
          <a:xfrm>
            <a:off x="2555875" y="4581525"/>
            <a:ext cx="4103688" cy="1079500"/>
          </a:xfrm>
          <a:custGeom>
            <a:avLst/>
            <a:gdLst>
              <a:gd name="T0" fmla="*/ 0 w 1171"/>
              <a:gd name="T1" fmla="*/ 205 h 205"/>
              <a:gd name="T2" fmla="*/ 1171 w 1171"/>
              <a:gd name="T3" fmla="*/ 205 h 205"/>
              <a:gd name="T4" fmla="*/ 1057 w 1171"/>
              <a:gd name="T5" fmla="*/ 0 h 205"/>
              <a:gd name="T6" fmla="*/ 104 w 1171"/>
              <a:gd name="T7" fmla="*/ 0 h 205"/>
              <a:gd name="T8" fmla="*/ 0 w 1171"/>
              <a:gd name="T9" fmla="*/ 205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1"/>
              <a:gd name="T16" fmla="*/ 0 h 205"/>
              <a:gd name="T17" fmla="*/ 1171 w 1171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1" h="205">
                <a:moveTo>
                  <a:pt x="0" y="205"/>
                </a:moveTo>
                <a:lnTo>
                  <a:pt x="1171" y="205"/>
                </a:lnTo>
                <a:lnTo>
                  <a:pt x="1057" y="0"/>
                </a:lnTo>
                <a:lnTo>
                  <a:pt x="104" y="0"/>
                </a:lnTo>
                <a:lnTo>
                  <a:pt x="0" y="205"/>
                </a:lnTo>
                <a:close/>
              </a:path>
            </a:pathLst>
          </a:custGeom>
          <a:solidFill>
            <a:srgbClr val="008BD7"/>
          </a:solidFill>
          <a:ln w="9525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fr-BE" sz="2800" cap="small" dirty="0">
                <a:solidFill>
                  <a:schemeClr val="bg1"/>
                </a:solidFill>
                <a:latin typeface="+mn-lt"/>
              </a:rPr>
              <a:t>Union Benelux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D6E267D-F79E-40BD-82E5-1DD9DDF508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38360" y="230619"/>
            <a:ext cx="2654606" cy="552124"/>
          </a:xfrm>
          <a:prstGeom prst="rect">
            <a:avLst/>
          </a:prstGeom>
          <a:solidFill>
            <a:srgbClr val="E59C09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GB" sz="1600" b="1" cap="small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GB" sz="1600" b="1" cap="small" dirty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fr-LU" sz="1600" b="1" cap="small" dirty="0">
                <a:solidFill>
                  <a:schemeClr val="bg1"/>
                </a:solidFill>
                <a:latin typeface="Arial" charset="0"/>
              </a:rPr>
              <a:t>Orientation politique </a:t>
            </a:r>
          </a:p>
          <a:p>
            <a:pPr algn="ctr" eaLnBrk="1" hangingPunct="1">
              <a:defRPr/>
            </a:pPr>
            <a:endParaRPr lang="en-GB" sz="1600" cap="smal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90" name="Rectangle 32">
            <a:extLst>
              <a:ext uri="{FF2B5EF4-FFF2-40B4-BE49-F238E27FC236}">
                <a16:creationId xmlns:a16="http://schemas.microsoft.com/office/drawing/2014/main" id="{4CA27378-EB3D-4F46-9C82-F51803B0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046413"/>
            <a:ext cx="2714625" cy="132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 eaLnBrk="1" hangingPunct="1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Marché intérieur et Union économique</a:t>
            </a:r>
          </a:p>
          <a:p>
            <a:pPr marL="177800" indent="-177800" eaLnBrk="1" hangingPunct="1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Développement durable</a:t>
            </a:r>
          </a:p>
          <a:p>
            <a:pPr marL="177800" indent="-177800" eaLnBrk="1" hangingPunct="1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Justice et Affaires intérieures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8DB6B01-AFCC-4886-BFF6-B8E25A587D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362" y="2492948"/>
            <a:ext cx="2714644" cy="552124"/>
          </a:xfrm>
          <a:prstGeom prst="rect">
            <a:avLst/>
          </a:prstGeom>
          <a:solidFill>
            <a:srgbClr val="E59C09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GB" sz="1600" b="1" cap="small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fr-LU" sz="1600" b="1" cap="small" dirty="0">
                <a:solidFill>
                  <a:schemeClr val="bg1"/>
                </a:solidFill>
                <a:latin typeface="Arial" charset="0"/>
              </a:rPr>
              <a:t>3 Thèmes </a:t>
            </a:r>
          </a:p>
          <a:p>
            <a:pPr algn="ctr" eaLnBrk="1" hangingPunct="1">
              <a:defRPr/>
            </a:pPr>
            <a:endParaRPr lang="en-GB" sz="1600" cap="smal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69" name="Rectangle 32">
            <a:extLst>
              <a:ext uri="{FF2B5EF4-FFF2-40B4-BE49-F238E27FC236}">
                <a16:creationId xmlns:a16="http://schemas.microsoft.com/office/drawing/2014/main" id="{3A36DD4E-0E69-4A90-AC39-1F9C802B0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779463"/>
            <a:ext cx="2643187" cy="146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 eaLnBrk="1" hangingPunct="1">
              <a:spcBef>
                <a:spcPct val="20000"/>
              </a:spcBef>
              <a:buFont typeface="Arial" charset="0"/>
              <a:buChar char="•"/>
              <a:tabLst>
                <a:tab pos="177800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programme de travail commun </a:t>
            </a:r>
          </a:p>
          <a:p>
            <a:pPr marL="177800" indent="-177800" eaLnBrk="1" hangingPunct="1">
              <a:spcBef>
                <a:spcPct val="20000"/>
              </a:spcBef>
              <a:buFont typeface="Arial" charset="0"/>
              <a:buChar char="•"/>
              <a:tabLst>
                <a:tab pos="177800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plans annuels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  <a:sym typeface="Wingdings" pitchFamily="2" charset="2"/>
              </a:rPr>
              <a:t>	</a:t>
            </a: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Approuvé par le Comité de Ministres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E2CD79E-BC8F-48DC-97A0-CF47A99D64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82583" y="2688325"/>
            <a:ext cx="2520280" cy="594874"/>
          </a:xfrm>
          <a:prstGeom prst="rect">
            <a:avLst/>
          </a:prstGeom>
          <a:solidFill>
            <a:srgbClr val="D93B19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GB" sz="1600" b="1" cap="small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GB" sz="1600" b="1" cap="small" dirty="0">
                <a:solidFill>
                  <a:schemeClr val="bg1"/>
                </a:solidFill>
                <a:latin typeface="Arial" charset="0"/>
                <a:cs typeface="Arial" charset="0"/>
              </a:rPr>
              <a:t>5 institutions</a:t>
            </a:r>
            <a:endParaRPr lang="en-GB" sz="1600" b="1" cap="small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en-GB" sz="1600" cap="small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41" name="Freeform 20">
            <a:extLst>
              <a:ext uri="{FF2B5EF4-FFF2-40B4-BE49-F238E27FC236}">
                <a16:creationId xmlns:a16="http://schemas.microsoft.com/office/drawing/2014/main" id="{D670D069-594C-4F27-9D7C-1C0C63C76C2E}"/>
              </a:ext>
            </a:extLst>
          </p:cNvPr>
          <p:cNvSpPr>
            <a:spLocks/>
          </p:cNvSpPr>
          <p:nvPr/>
        </p:nvSpPr>
        <p:spPr bwMode="auto">
          <a:xfrm rot="19764532" flipH="1">
            <a:off x="5318125" y="3973513"/>
            <a:ext cx="965200" cy="654050"/>
          </a:xfrm>
          <a:custGeom>
            <a:avLst/>
            <a:gdLst>
              <a:gd name="T0" fmla="*/ 2147483646 w 631"/>
              <a:gd name="T1" fmla="*/ 2147483646 h 306"/>
              <a:gd name="T2" fmla="*/ 2147483646 w 631"/>
              <a:gd name="T3" fmla="*/ 2147483646 h 306"/>
              <a:gd name="T4" fmla="*/ 2147483646 w 631"/>
              <a:gd name="T5" fmla="*/ 0 h 306"/>
              <a:gd name="T6" fmla="*/ 0 w 631"/>
              <a:gd name="T7" fmla="*/ 2147483646 h 306"/>
              <a:gd name="T8" fmla="*/ 2147483646 w 631"/>
              <a:gd name="T9" fmla="*/ 2147483646 h 306"/>
              <a:gd name="T10" fmla="*/ 2147483646 w 631"/>
              <a:gd name="T11" fmla="*/ 2147483646 h 306"/>
              <a:gd name="T12" fmla="*/ 2147483646 w 631"/>
              <a:gd name="T13" fmla="*/ 2147483646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C9189"/>
              </a:gs>
              <a:gs pos="50000">
                <a:srgbClr val="FCBCB9"/>
              </a:gs>
              <a:gs pos="100000">
                <a:srgbClr val="FDDFDD"/>
              </a:gs>
            </a:gsLst>
            <a:lin ang="16200000" scaled="1"/>
          </a:gradFill>
          <a:ln w="9525">
            <a:solidFill>
              <a:srgbClr val="D93B19"/>
            </a:solidFill>
            <a:round/>
            <a:headEnd/>
            <a:tailEnd/>
          </a:ln>
          <a:effectLst>
            <a:outerShdw dist="91581" dir="3378596" algn="ctr" rotWithShape="0">
              <a:srgbClr val="0061B3">
                <a:alpha val="50000"/>
              </a:srgbClr>
            </a:outerShdw>
          </a:effectLst>
        </p:spPr>
        <p:txBody>
          <a:bodyPr/>
          <a:lstStyle/>
          <a:p>
            <a:endParaRPr lang="nl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7BF869-4A3D-4292-827C-ED6922F6C422}"/>
              </a:ext>
            </a:extLst>
          </p:cNvPr>
          <p:cNvSpPr/>
          <p:nvPr/>
        </p:nvSpPr>
        <p:spPr>
          <a:xfrm>
            <a:off x="6383338" y="3257550"/>
            <a:ext cx="2520950" cy="13239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fr-LU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Comité de Ministres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LU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Conseil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LU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Parlement Benelux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LU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Cour de Justice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fr-LU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 Secrétariat général</a:t>
            </a:r>
            <a:endParaRPr lang="fr-BE" sz="1600" dirty="0">
              <a:latin typeface="+mn-lt"/>
              <a:cs typeface="Arial" charset="0"/>
            </a:endParaRPr>
          </a:p>
        </p:txBody>
      </p:sp>
      <p:sp>
        <p:nvSpPr>
          <p:cNvPr id="18443" name="Freeform 20">
            <a:extLst>
              <a:ext uri="{FF2B5EF4-FFF2-40B4-BE49-F238E27FC236}">
                <a16:creationId xmlns:a16="http://schemas.microsoft.com/office/drawing/2014/main" id="{FFCF2756-8998-4053-8CE4-5B56E17F7365}"/>
              </a:ext>
            </a:extLst>
          </p:cNvPr>
          <p:cNvSpPr>
            <a:spLocks/>
          </p:cNvSpPr>
          <p:nvPr/>
        </p:nvSpPr>
        <p:spPr bwMode="auto">
          <a:xfrm rot="18380307" flipH="1">
            <a:off x="4444206" y="3407569"/>
            <a:ext cx="2065338" cy="654050"/>
          </a:xfrm>
          <a:custGeom>
            <a:avLst/>
            <a:gdLst>
              <a:gd name="T0" fmla="*/ 2147483646 w 631"/>
              <a:gd name="T1" fmla="*/ 2147483646 h 306"/>
              <a:gd name="T2" fmla="*/ 2147483646 w 631"/>
              <a:gd name="T3" fmla="*/ 2147483646 h 306"/>
              <a:gd name="T4" fmla="*/ 2147483646 w 631"/>
              <a:gd name="T5" fmla="*/ 0 h 306"/>
              <a:gd name="T6" fmla="*/ 0 w 631"/>
              <a:gd name="T7" fmla="*/ 2147483646 h 306"/>
              <a:gd name="T8" fmla="*/ 2147483646 w 631"/>
              <a:gd name="T9" fmla="*/ 2147483646 h 306"/>
              <a:gd name="T10" fmla="*/ 2147483646 w 631"/>
              <a:gd name="T11" fmla="*/ 2147483646 h 306"/>
              <a:gd name="T12" fmla="*/ 2147483646 w 631"/>
              <a:gd name="T13" fmla="*/ 2147483646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C9189"/>
              </a:gs>
              <a:gs pos="50000">
                <a:srgbClr val="FCBCB9"/>
              </a:gs>
              <a:gs pos="100000">
                <a:srgbClr val="FDDFDD"/>
              </a:gs>
            </a:gsLst>
            <a:lin ang="16200000" scaled="1"/>
          </a:gradFill>
          <a:ln w="9525">
            <a:solidFill>
              <a:srgbClr val="D93B19"/>
            </a:solidFill>
            <a:round/>
            <a:headEnd/>
            <a:tailEnd/>
          </a:ln>
          <a:effectLst>
            <a:outerShdw dist="91581" dir="3378596" algn="ctr" rotWithShape="0">
              <a:srgbClr val="0061B3">
                <a:alpha val="50000"/>
              </a:srgbClr>
            </a:outerShdw>
          </a:effectLst>
        </p:spPr>
        <p:txBody>
          <a:bodyPr/>
          <a:lstStyle/>
          <a:p>
            <a:endParaRPr lang="nl-BE"/>
          </a:p>
        </p:txBody>
      </p:sp>
      <p:sp>
        <p:nvSpPr>
          <p:cNvPr id="18444" name="Freeform 20">
            <a:extLst>
              <a:ext uri="{FF2B5EF4-FFF2-40B4-BE49-F238E27FC236}">
                <a16:creationId xmlns:a16="http://schemas.microsoft.com/office/drawing/2014/main" id="{5AB5536A-76C3-4CE0-907F-E8801FAA4576}"/>
              </a:ext>
            </a:extLst>
          </p:cNvPr>
          <p:cNvSpPr>
            <a:spLocks/>
          </p:cNvSpPr>
          <p:nvPr/>
        </p:nvSpPr>
        <p:spPr bwMode="auto">
          <a:xfrm rot="16824335" flipH="1">
            <a:off x="3740150" y="3403601"/>
            <a:ext cx="1919287" cy="785812"/>
          </a:xfrm>
          <a:custGeom>
            <a:avLst/>
            <a:gdLst>
              <a:gd name="T0" fmla="*/ 2147483646 w 631"/>
              <a:gd name="T1" fmla="*/ 2147483646 h 306"/>
              <a:gd name="T2" fmla="*/ 2147483646 w 631"/>
              <a:gd name="T3" fmla="*/ 2147483646 h 306"/>
              <a:gd name="T4" fmla="*/ 2147483646 w 631"/>
              <a:gd name="T5" fmla="*/ 0 h 306"/>
              <a:gd name="T6" fmla="*/ 0 w 631"/>
              <a:gd name="T7" fmla="*/ 2147483646 h 306"/>
              <a:gd name="T8" fmla="*/ 2147483646 w 631"/>
              <a:gd name="T9" fmla="*/ 2147483646 h 306"/>
              <a:gd name="T10" fmla="*/ 2147483646 w 631"/>
              <a:gd name="T11" fmla="*/ 2147483646 h 306"/>
              <a:gd name="T12" fmla="*/ 2147483646 w 631"/>
              <a:gd name="T13" fmla="*/ 2147483646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FC586"/>
              </a:gs>
              <a:gs pos="50000">
                <a:srgbClr val="FFD9B6"/>
              </a:gs>
              <a:gs pos="100000">
                <a:srgbClr val="FFECDC"/>
              </a:gs>
            </a:gsLst>
            <a:lin ang="13500000" scaled="1"/>
          </a:gradFill>
          <a:ln w="9525">
            <a:solidFill>
              <a:srgbClr val="E59C09"/>
            </a:solidFill>
            <a:round/>
            <a:headEnd/>
            <a:tailEnd/>
          </a:ln>
          <a:effectLst>
            <a:outerShdw dist="91581" dir="3378596" algn="ctr" rotWithShape="0">
              <a:srgbClr val="0061B3">
                <a:alpha val="50000"/>
              </a:srgbClr>
            </a:outerShdw>
          </a:effectLst>
        </p:spPr>
        <p:txBody>
          <a:bodyPr/>
          <a:lstStyle/>
          <a:p>
            <a:endParaRPr lang="nl-BE"/>
          </a:p>
        </p:txBody>
      </p:sp>
      <p:sp>
        <p:nvSpPr>
          <p:cNvPr id="18445" name="Freeform 19">
            <a:extLst>
              <a:ext uri="{FF2B5EF4-FFF2-40B4-BE49-F238E27FC236}">
                <a16:creationId xmlns:a16="http://schemas.microsoft.com/office/drawing/2014/main" id="{7F5F7BB7-1B9F-45DF-A245-C328DACE7634}"/>
              </a:ext>
            </a:extLst>
          </p:cNvPr>
          <p:cNvSpPr>
            <a:spLocks/>
          </p:cNvSpPr>
          <p:nvPr/>
        </p:nvSpPr>
        <p:spPr bwMode="auto">
          <a:xfrm rot="3164729">
            <a:off x="2886869" y="3337719"/>
            <a:ext cx="2289175" cy="700087"/>
          </a:xfrm>
          <a:custGeom>
            <a:avLst/>
            <a:gdLst>
              <a:gd name="T0" fmla="*/ 2147483646 w 631"/>
              <a:gd name="T1" fmla="*/ 2147483646 h 306"/>
              <a:gd name="T2" fmla="*/ 2147483646 w 631"/>
              <a:gd name="T3" fmla="*/ 2147483646 h 306"/>
              <a:gd name="T4" fmla="*/ 2147483646 w 631"/>
              <a:gd name="T5" fmla="*/ 0 h 306"/>
              <a:gd name="T6" fmla="*/ 0 w 631"/>
              <a:gd name="T7" fmla="*/ 2147483646 h 306"/>
              <a:gd name="T8" fmla="*/ 2147483646 w 631"/>
              <a:gd name="T9" fmla="*/ 2147483646 h 306"/>
              <a:gd name="T10" fmla="*/ 2147483646 w 631"/>
              <a:gd name="T11" fmla="*/ 2147483646 h 306"/>
              <a:gd name="T12" fmla="*/ 2147483646 w 631"/>
              <a:gd name="T13" fmla="*/ 2147483646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FC586"/>
              </a:gs>
              <a:gs pos="50000">
                <a:srgbClr val="FFD9B6"/>
              </a:gs>
              <a:gs pos="100000">
                <a:srgbClr val="FFECDC"/>
              </a:gs>
            </a:gsLst>
            <a:lin ang="13500000" scaled="1"/>
          </a:gradFill>
          <a:ln w="9525">
            <a:solidFill>
              <a:srgbClr val="E59C09"/>
            </a:solidFill>
            <a:round/>
            <a:headEnd/>
            <a:tailEnd/>
          </a:ln>
          <a:effectLst>
            <a:outerShdw dist="91581" dir="3378596" algn="ctr" rotWithShape="0">
              <a:srgbClr val="0061B3">
                <a:alpha val="50000"/>
              </a:srgbClr>
            </a:outerShdw>
          </a:effectLst>
        </p:spPr>
        <p:txBody>
          <a:bodyPr/>
          <a:lstStyle/>
          <a:p>
            <a:endParaRPr lang="nl-BE"/>
          </a:p>
        </p:txBody>
      </p:sp>
      <p:sp>
        <p:nvSpPr>
          <p:cNvPr id="18446" name="Freeform 19">
            <a:extLst>
              <a:ext uri="{FF2B5EF4-FFF2-40B4-BE49-F238E27FC236}">
                <a16:creationId xmlns:a16="http://schemas.microsoft.com/office/drawing/2014/main" id="{5F1482CA-A0FF-49B7-A289-6D33ABDE5D92}"/>
              </a:ext>
            </a:extLst>
          </p:cNvPr>
          <p:cNvSpPr>
            <a:spLocks/>
          </p:cNvSpPr>
          <p:nvPr/>
        </p:nvSpPr>
        <p:spPr bwMode="auto">
          <a:xfrm rot="2171757">
            <a:off x="2987675" y="3786188"/>
            <a:ext cx="1443038" cy="714375"/>
          </a:xfrm>
          <a:custGeom>
            <a:avLst/>
            <a:gdLst>
              <a:gd name="T0" fmla="*/ 2147483646 w 631"/>
              <a:gd name="T1" fmla="*/ 2147483646 h 306"/>
              <a:gd name="T2" fmla="*/ 2147483646 w 631"/>
              <a:gd name="T3" fmla="*/ 2147483646 h 306"/>
              <a:gd name="T4" fmla="*/ 2147483646 w 631"/>
              <a:gd name="T5" fmla="*/ 0 h 306"/>
              <a:gd name="T6" fmla="*/ 0 w 631"/>
              <a:gd name="T7" fmla="*/ 2147483646 h 306"/>
              <a:gd name="T8" fmla="*/ 2147483646 w 631"/>
              <a:gd name="T9" fmla="*/ 2147483646 h 306"/>
              <a:gd name="T10" fmla="*/ 2147483646 w 631"/>
              <a:gd name="T11" fmla="*/ 2147483646 h 306"/>
              <a:gd name="T12" fmla="*/ 2147483646 w 631"/>
              <a:gd name="T13" fmla="*/ 2147483646 h 3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31" h="306">
                <a:moveTo>
                  <a:pt x="631" y="282"/>
                </a:moveTo>
                <a:cubicBezTo>
                  <a:pt x="631" y="282"/>
                  <a:pt x="328" y="32"/>
                  <a:pt x="112" y="57"/>
                </a:cubicBezTo>
                <a:cubicBezTo>
                  <a:pt x="100" y="0"/>
                  <a:pt x="100" y="0"/>
                  <a:pt x="100" y="0"/>
                </a:cubicBezTo>
                <a:cubicBezTo>
                  <a:pt x="0" y="169"/>
                  <a:pt x="0" y="169"/>
                  <a:pt x="0" y="169"/>
                </a:cubicBezTo>
                <a:cubicBezTo>
                  <a:pt x="147" y="306"/>
                  <a:pt x="147" y="306"/>
                  <a:pt x="147" y="306"/>
                </a:cubicBezTo>
                <a:cubicBezTo>
                  <a:pt x="135" y="238"/>
                  <a:pt x="135" y="238"/>
                  <a:pt x="135" y="238"/>
                </a:cubicBezTo>
                <a:cubicBezTo>
                  <a:pt x="135" y="238"/>
                  <a:pt x="162" y="161"/>
                  <a:pt x="631" y="282"/>
                </a:cubicBezTo>
                <a:close/>
              </a:path>
            </a:pathLst>
          </a:custGeom>
          <a:gradFill rotWithShape="1">
            <a:gsLst>
              <a:gs pos="0">
                <a:srgbClr val="FFC586"/>
              </a:gs>
              <a:gs pos="50000">
                <a:srgbClr val="FFD9B6"/>
              </a:gs>
              <a:gs pos="100000">
                <a:srgbClr val="FFECDC"/>
              </a:gs>
            </a:gsLst>
            <a:lin ang="13500000" scaled="1"/>
          </a:gradFill>
          <a:ln w="9525">
            <a:solidFill>
              <a:srgbClr val="E59C09"/>
            </a:solidFill>
            <a:round/>
            <a:headEnd/>
            <a:tailEnd/>
          </a:ln>
          <a:effectLst>
            <a:outerShdw dist="91581" dir="3378596" algn="ctr" rotWithShape="0">
              <a:srgbClr val="0061B3">
                <a:alpha val="50000"/>
              </a:srgbClr>
            </a:outerShdw>
          </a:effectLst>
        </p:spPr>
        <p:txBody>
          <a:bodyPr/>
          <a:lstStyle/>
          <a:p>
            <a:endParaRPr lang="nl-BE"/>
          </a:p>
        </p:txBody>
      </p:sp>
      <p:sp>
        <p:nvSpPr>
          <p:cNvPr id="18447" name="Tijdelijke aanduiding voor dianummer 23">
            <a:extLst>
              <a:ext uri="{FF2B5EF4-FFF2-40B4-BE49-F238E27FC236}">
                <a16:creationId xmlns:a16="http://schemas.microsoft.com/office/drawing/2014/main" id="{B5FE57E6-0F5F-48F2-879E-39D30FD6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50A677-68A4-4829-A9A6-DC1FF33F88C5}" type="slidenum">
              <a:rPr lang="nl-BE" altLang="nl-NL" sz="12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BE" altLang="nl-NL" sz="1200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131A12B-50EC-4F0E-9D96-503C6A51A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958850"/>
            <a:ext cx="2701925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Elargir la Coopération       transfrontalière</a:t>
            </a:r>
          </a:p>
          <a:p>
            <a:pPr marL="177800" indent="-177800" eaLnBrk="1" hangingPunct="1">
              <a:buFont typeface="Arial" pitchFamily="34" charset="0"/>
              <a:buChar char="•"/>
              <a:tabLst>
                <a:tab pos="182563" algn="l"/>
              </a:tabLst>
              <a:defRPr/>
            </a:pPr>
            <a:r>
              <a:rPr lang="fr-BE" sz="1600" b="1" cap="small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Poursuivre la coopération Benelux en tant que laboratoire pour l’UE   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D25197DF-0DA2-48A9-81FC-2097E824C0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38838" y="404813"/>
            <a:ext cx="2701925" cy="569912"/>
          </a:xfrm>
          <a:prstGeom prst="rect">
            <a:avLst/>
          </a:prstGeom>
          <a:solidFill>
            <a:srgbClr val="E59C09"/>
          </a:solidFill>
          <a:ln w="190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en-GB" sz="1600" b="1" cap="small" dirty="0">
                <a:solidFill>
                  <a:schemeClr val="bg1"/>
                </a:solidFill>
                <a:latin typeface="+mn-lt"/>
              </a:rPr>
              <a:t>2    OBJECTIFS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e 1">
            <a:extLst>
              <a:ext uri="{FF2B5EF4-FFF2-40B4-BE49-F238E27FC236}">
                <a16:creationId xmlns:a16="http://schemas.microsoft.com/office/drawing/2014/main" id="{1F6D5557-FE94-4BEA-BD7C-9BDC8DF5054A}"/>
              </a:ext>
            </a:extLst>
          </p:cNvPr>
          <p:cNvGrpSpPr>
            <a:grpSpLocks/>
          </p:cNvGrpSpPr>
          <p:nvPr/>
        </p:nvGrpSpPr>
        <p:grpSpPr bwMode="auto">
          <a:xfrm>
            <a:off x="766763" y="236538"/>
            <a:ext cx="7707312" cy="1582737"/>
            <a:chOff x="0" y="-118890"/>
            <a:chExt cx="7708265" cy="1582025"/>
          </a:xfrm>
        </p:grpSpPr>
        <p:sp>
          <p:nvSpPr>
            <p:cNvPr id="3" name="Rectangle à coins arrondis 2">
              <a:extLst>
                <a:ext uri="{FF2B5EF4-FFF2-40B4-BE49-F238E27FC236}">
                  <a16:creationId xmlns:a16="http://schemas.microsoft.com/office/drawing/2014/main" id="{061460CF-AE26-47CA-90E8-2EA496511188}"/>
                </a:ext>
              </a:extLst>
            </p:cNvPr>
            <p:cNvSpPr/>
            <p:nvPr/>
          </p:nvSpPr>
          <p:spPr>
            <a:xfrm>
              <a:off x="0" y="8053"/>
              <a:ext cx="7708265" cy="128847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8AB19E-9B8C-4010-8477-052106FEFAD9}"/>
                </a:ext>
              </a:extLst>
            </p:cNvPr>
            <p:cNvSpPr/>
            <p:nvPr/>
          </p:nvSpPr>
          <p:spPr>
            <a:xfrm>
              <a:off x="49218" y="-118890"/>
              <a:ext cx="7609829" cy="15820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spcAft>
                  <a:spcPts val="0"/>
                </a:spcAft>
                <a:defRPr/>
              </a:pPr>
              <a:r>
                <a:rPr lang="fr-FR" sz="2800" cap="small" dirty="0">
                  <a:solidFill>
                    <a:schemeClr val="accent1">
                      <a:lumMod val="50000"/>
                    </a:schemeClr>
                  </a:solidFill>
                </a:rPr>
                <a:t>Programme de travail commun</a:t>
              </a:r>
            </a:p>
            <a:p>
              <a:pPr algn="ctr" defTabSz="1244600">
                <a:spcAft>
                  <a:spcPts val="0"/>
                </a:spcAft>
                <a:defRPr/>
              </a:pPr>
              <a:r>
                <a:rPr lang="nl-BE" sz="2800" i="1" cap="small" dirty="0">
                  <a:solidFill>
                    <a:srgbClr val="C00000"/>
                  </a:solidFill>
                </a:rPr>
                <a:t>Gemeenschappelijk werkprogramma </a:t>
              </a:r>
            </a:p>
            <a:p>
              <a:pPr algn="ctr" defTabSz="1244600">
                <a:spcAft>
                  <a:spcPts val="0"/>
                </a:spcAft>
                <a:defRPr/>
              </a:pPr>
              <a:r>
                <a:rPr lang="fr-FR" sz="2800" cap="small" dirty="0">
                  <a:solidFill>
                    <a:schemeClr val="tx1"/>
                  </a:solidFill>
                </a:rPr>
                <a:t> </a:t>
              </a:r>
              <a:r>
                <a:rPr lang="fr-FR" sz="2800" cap="small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2017 - 2020</a:t>
              </a:r>
              <a:endParaRPr lang="nl-BE" sz="2800" cap="small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373A807F-7D08-41E8-89DB-42D9D6AA67E7}"/>
              </a:ext>
            </a:extLst>
          </p:cNvPr>
          <p:cNvSpPr/>
          <p:nvPr/>
        </p:nvSpPr>
        <p:spPr>
          <a:xfrm>
            <a:off x="766763" y="3760788"/>
            <a:ext cx="3976687" cy="222091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fr-BE" sz="2400" cap="small" dirty="0">
                <a:solidFill>
                  <a:schemeClr val="tx2">
                    <a:lumMod val="75000"/>
                  </a:schemeClr>
                </a:solidFill>
              </a:rPr>
              <a:t>Marché intérieur </a:t>
            </a:r>
            <a:r>
              <a:rPr lang="fr-BE" cap="small" dirty="0">
                <a:solidFill>
                  <a:schemeClr val="tx2">
                    <a:lumMod val="75000"/>
                  </a:schemeClr>
                </a:solidFill>
              </a:rPr>
              <a:t>&amp;</a:t>
            </a:r>
            <a:r>
              <a:rPr lang="fr-BE" sz="2400" cap="small" dirty="0">
                <a:solidFill>
                  <a:schemeClr val="tx2">
                    <a:lumMod val="75000"/>
                  </a:schemeClr>
                </a:solidFill>
              </a:rPr>
              <a:t> Économie</a:t>
            </a:r>
          </a:p>
          <a:p>
            <a:pPr algn="ctr">
              <a:spcAft>
                <a:spcPts val="0"/>
              </a:spcAft>
              <a:defRPr/>
            </a:pPr>
            <a:r>
              <a:rPr lang="nl-BE" sz="2400" i="1" cap="small" dirty="0">
                <a:solidFill>
                  <a:srgbClr val="C00000"/>
                </a:solidFill>
              </a:rPr>
              <a:t>Interne markt </a:t>
            </a:r>
            <a:r>
              <a:rPr lang="nl-BE" i="1" cap="small" dirty="0">
                <a:solidFill>
                  <a:srgbClr val="C00000"/>
                </a:solidFill>
              </a:rPr>
              <a:t>&amp; </a:t>
            </a:r>
            <a:r>
              <a:rPr lang="nl-BE" sz="2400" i="1" cap="small" dirty="0">
                <a:solidFill>
                  <a:srgbClr val="C00000"/>
                </a:solidFill>
              </a:rPr>
              <a:t>economie</a:t>
            </a:r>
          </a:p>
          <a:p>
            <a:pPr algn="ctr">
              <a:spcAft>
                <a:spcPts val="0"/>
              </a:spcAft>
              <a:defRPr/>
            </a:pPr>
            <a:endParaRPr lang="nl-BE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2044A349-37F3-4DEC-8050-E4D7D4189505}"/>
              </a:ext>
            </a:extLst>
          </p:cNvPr>
          <p:cNvSpPr/>
          <p:nvPr/>
        </p:nvSpPr>
        <p:spPr>
          <a:xfrm>
            <a:off x="4743450" y="3749675"/>
            <a:ext cx="3916363" cy="220027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fr-BE" sz="2400" cap="small" dirty="0">
                <a:solidFill>
                  <a:schemeClr val="tx2">
                    <a:lumMod val="75000"/>
                  </a:schemeClr>
                </a:solidFill>
              </a:rPr>
              <a:t>Sécurité </a:t>
            </a:r>
            <a:r>
              <a:rPr lang="fr-BE" cap="small" dirty="0">
                <a:solidFill>
                  <a:schemeClr val="tx2">
                    <a:lumMod val="75000"/>
                  </a:schemeClr>
                </a:solidFill>
              </a:rPr>
              <a:t>&amp;</a:t>
            </a:r>
            <a:r>
              <a:rPr lang="fr-BE" sz="2400" cap="small" dirty="0">
                <a:solidFill>
                  <a:schemeClr val="tx2">
                    <a:lumMod val="75000"/>
                  </a:schemeClr>
                </a:solidFill>
              </a:rPr>
              <a:t> Société</a:t>
            </a:r>
          </a:p>
          <a:p>
            <a:pPr algn="ctr">
              <a:spcAft>
                <a:spcPts val="0"/>
              </a:spcAft>
              <a:defRPr/>
            </a:pPr>
            <a:r>
              <a:rPr lang="nl-BE" sz="2400" i="1" cap="small" dirty="0">
                <a:solidFill>
                  <a:srgbClr val="C00000"/>
                </a:solidFill>
              </a:rPr>
              <a:t>Veiligheid </a:t>
            </a:r>
            <a:r>
              <a:rPr lang="nl-BE" i="1" cap="small" dirty="0">
                <a:solidFill>
                  <a:srgbClr val="C00000"/>
                </a:solidFill>
              </a:rPr>
              <a:t>&amp; </a:t>
            </a:r>
            <a:r>
              <a:rPr lang="nl-BE" sz="2400" i="1" cap="small" dirty="0">
                <a:solidFill>
                  <a:srgbClr val="C00000"/>
                </a:solidFill>
              </a:rPr>
              <a:t>Samenleving</a:t>
            </a:r>
          </a:p>
          <a:p>
            <a:pPr>
              <a:spcAft>
                <a:spcPts val="0"/>
              </a:spcAft>
              <a:defRPr/>
            </a:pPr>
            <a:endParaRPr lang="fr-BE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riangle isocèle 9">
            <a:extLst>
              <a:ext uri="{FF2B5EF4-FFF2-40B4-BE49-F238E27FC236}">
                <a16:creationId xmlns:a16="http://schemas.microsoft.com/office/drawing/2014/main" id="{4C5248F8-B32C-4A99-A522-8E4418147A78}"/>
              </a:ext>
            </a:extLst>
          </p:cNvPr>
          <p:cNvSpPr/>
          <p:nvPr/>
        </p:nvSpPr>
        <p:spPr>
          <a:xfrm>
            <a:off x="1046163" y="2082800"/>
            <a:ext cx="7380287" cy="1677988"/>
          </a:xfrm>
          <a:prstGeom prst="triangle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1" name="Tekstvak 9">
            <a:extLst>
              <a:ext uri="{FF2B5EF4-FFF2-40B4-BE49-F238E27FC236}">
                <a16:creationId xmlns:a16="http://schemas.microsoft.com/office/drawing/2014/main" id="{47178EE8-3DE4-4685-BBEB-AB4F39C5B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2832100"/>
            <a:ext cx="3128962" cy="8302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fr-BE" altLang="nl-BE" sz="2400" cap="small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Numérique </a:t>
            </a:r>
            <a:r>
              <a:rPr lang="fr-BE" altLang="nl-BE" sz="1800" cap="small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&amp;</a:t>
            </a:r>
            <a:r>
              <a:rPr lang="fr-BE" altLang="nl-BE" sz="2400" cap="small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Durabilité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nl-BE" altLang="nl-BE" sz="2400" i="1" cap="small" dirty="0">
                <a:solidFill>
                  <a:srgbClr val="C00000"/>
                </a:solidFill>
                <a:latin typeface="+mn-lt"/>
              </a:rPr>
              <a:t>Digital </a:t>
            </a:r>
            <a:r>
              <a:rPr lang="nl-BE" altLang="nl-BE" sz="1800" i="1" cap="small" dirty="0">
                <a:solidFill>
                  <a:srgbClr val="C00000"/>
                </a:solidFill>
                <a:latin typeface="+mn-lt"/>
              </a:rPr>
              <a:t>&amp;</a:t>
            </a:r>
            <a:r>
              <a:rPr lang="nl-BE" altLang="nl-BE" sz="2400" i="1" cap="small" dirty="0">
                <a:solidFill>
                  <a:srgbClr val="C00000"/>
                </a:solidFill>
                <a:latin typeface="+mn-lt"/>
              </a:rPr>
              <a:t> Duurzaam</a:t>
            </a:r>
            <a:endParaRPr lang="nl-BE" altLang="nl-BE" sz="2400" b="1" i="1" cap="small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BFC9-8D94-4FDB-AA18-DD156D1C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014"/>
            <a:ext cx="8229600" cy="1037675"/>
          </a:xfrm>
        </p:spPr>
        <p:txBody>
          <a:bodyPr/>
          <a:lstStyle/>
          <a:p>
            <a:r>
              <a:rPr lang="fr-FR" sz="4800" dirty="0"/>
              <a:t>Contexte de la coopération Benelux </a:t>
            </a:r>
            <a:r>
              <a:rPr lang="fr-FR" sz="5400" dirty="0"/>
              <a:t>« AIR 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10208-0E60-44B2-9E69-B6E3C1DA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0606"/>
            <a:ext cx="8229600" cy="4776788"/>
          </a:xfrm>
        </p:spPr>
        <p:txBody>
          <a:bodyPr/>
          <a:lstStyle/>
          <a:p>
            <a:r>
              <a:rPr lang="fr-FR" dirty="0"/>
              <a:t>Le Nord-Ouest de L´Europe a des émissions de Particules fines et d´Azote assez élevées, surtout en contexte urbain.</a:t>
            </a:r>
          </a:p>
          <a:p>
            <a:r>
              <a:rPr lang="fr-FR" dirty="0"/>
              <a:t>La pollution de l´air ne connait pas de frontières, elle traverse les pays selon la direction du vent.</a:t>
            </a:r>
          </a:p>
        </p:txBody>
      </p:sp>
    </p:spTree>
    <p:extLst>
      <p:ext uri="{BB962C8B-B14F-4D97-AF65-F5344CB8AC3E}">
        <p14:creationId xmlns:p14="http://schemas.microsoft.com/office/powerpoint/2010/main" val="324643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EA61-E31F-48AA-BA94-67C254DD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Origine de la cooperation Benelux AIR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73781-131B-44F9-9CA3-433F051D9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2012: les pays Benelux ont décidé de coopérer pour renforcer leurs efforts afin de diminuer la pollution de l´air. </a:t>
            </a:r>
          </a:p>
          <a:p>
            <a:r>
              <a:rPr lang="fr-FR" dirty="0"/>
              <a:t>En 2014: élargissement de la coopération avec   la </a:t>
            </a:r>
            <a:r>
              <a:rPr lang="fr-FR" dirty="0" err="1"/>
              <a:t>RdNW</a:t>
            </a:r>
            <a:r>
              <a:rPr lang="fr-FR" dirty="0"/>
              <a:t> et </a:t>
            </a:r>
            <a:r>
              <a:rPr lang="fr-FR" dirty="0" err="1"/>
              <a:t>LHdF</a:t>
            </a:r>
            <a:r>
              <a:rPr lang="fr-FR" dirty="0"/>
              <a:t>.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694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FEF136-8F3E-4576-9A16-5C4291C8E60D}"/>
              </a:ext>
            </a:extLst>
          </p:cNvPr>
          <p:cNvSpPr txBox="1"/>
          <p:nvPr/>
        </p:nvSpPr>
        <p:spPr>
          <a:xfrm>
            <a:off x="2227385" y="18522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ED226B-A118-48AC-B51B-F833B4E5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Activités</a:t>
            </a:r>
            <a:r>
              <a:rPr lang="nl-NL" sz="4800" dirty="0"/>
              <a:t> du </a:t>
            </a:r>
            <a:r>
              <a:rPr lang="nl-NL" sz="4800" dirty="0" err="1"/>
              <a:t>groupe</a:t>
            </a:r>
            <a:r>
              <a:rPr lang="nl-NL" sz="4800" dirty="0"/>
              <a:t> de </a:t>
            </a:r>
            <a:r>
              <a:rPr lang="nl-NL" sz="4800" dirty="0" err="1"/>
              <a:t>travail</a:t>
            </a:r>
            <a:r>
              <a:rPr lang="nl-NL" sz="4800" dirty="0"/>
              <a:t> Benelux “AIR</a:t>
            </a:r>
            <a:r>
              <a:rPr lang="nl-NL" sz="5400" dirty="0"/>
              <a:t>”</a:t>
            </a:r>
            <a:br>
              <a:rPr lang="nl-NL" sz="5400" dirty="0"/>
            </a:br>
            <a:endParaRPr lang="nl-BE" sz="5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2183A-45C7-429D-B285-8FB72501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92" y="1156921"/>
            <a:ext cx="8229600" cy="477678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OBJECTIFS</a:t>
            </a:r>
          </a:p>
          <a:p>
            <a:r>
              <a:rPr lang="nl-NL" dirty="0"/>
              <a:t>Forum de rencontre </a:t>
            </a:r>
            <a:r>
              <a:rPr lang="fr-FR" dirty="0"/>
              <a:t>transfrontalier entre experts</a:t>
            </a:r>
          </a:p>
          <a:p>
            <a:r>
              <a:rPr lang="nl-NL" dirty="0"/>
              <a:t>Echange de </a:t>
            </a:r>
            <a:r>
              <a:rPr lang="fr-FR" dirty="0"/>
              <a:t>bonnes</a:t>
            </a:r>
            <a:r>
              <a:rPr lang="nl-NL" dirty="0"/>
              <a:t> </a:t>
            </a:r>
            <a:r>
              <a:rPr lang="nl-NL" dirty="0" err="1"/>
              <a:t>pratiques</a:t>
            </a:r>
            <a:r>
              <a:rPr lang="nl-NL" dirty="0"/>
              <a:t>/</a:t>
            </a:r>
            <a:r>
              <a:rPr lang="nl-NL" dirty="0" err="1"/>
              <a:t>apprendre</a:t>
            </a:r>
            <a:r>
              <a:rPr lang="nl-NL" dirty="0"/>
              <a:t> les </a:t>
            </a:r>
            <a:r>
              <a:rPr lang="nl-NL" dirty="0" err="1"/>
              <a:t>uns</a:t>
            </a:r>
            <a:r>
              <a:rPr lang="nl-NL" dirty="0"/>
              <a:t> des </a:t>
            </a:r>
            <a:r>
              <a:rPr lang="nl-NL" dirty="0" err="1"/>
              <a:t>autres</a:t>
            </a:r>
            <a:endParaRPr lang="nl-NL" dirty="0"/>
          </a:p>
          <a:p>
            <a:r>
              <a:rPr lang="nl-NL" dirty="0" err="1"/>
              <a:t>Coordination</a:t>
            </a:r>
            <a:r>
              <a:rPr lang="nl-NL" dirty="0"/>
              <a:t> des </a:t>
            </a:r>
            <a:r>
              <a:rPr lang="nl-NL" dirty="0" err="1"/>
              <a:t>activités</a:t>
            </a:r>
            <a:r>
              <a:rPr lang="nl-NL" dirty="0"/>
              <a:t> </a:t>
            </a:r>
            <a:r>
              <a:rPr lang="nl-NL" dirty="0" err="1"/>
              <a:t>entre</a:t>
            </a:r>
            <a:r>
              <a:rPr lang="nl-NL" dirty="0"/>
              <a:t> Benelux-UE</a:t>
            </a:r>
          </a:p>
          <a:p>
            <a:r>
              <a:rPr lang="nl-NL" dirty="0"/>
              <a:t>Rapportages </a:t>
            </a:r>
            <a:r>
              <a:rPr lang="nl-NL" dirty="0" err="1"/>
              <a:t>scientifiques</a:t>
            </a:r>
            <a:r>
              <a:rPr lang="nl-NL" dirty="0"/>
              <a:t> </a:t>
            </a:r>
            <a:r>
              <a:rPr lang="nl-NL" dirty="0" err="1"/>
              <a:t>communs</a:t>
            </a:r>
            <a:r>
              <a:rPr lang="nl-NL" dirty="0"/>
              <a:t> (</a:t>
            </a:r>
            <a:r>
              <a:rPr lang="nl-NL" dirty="0" err="1"/>
              <a:t>Ammoniac</a:t>
            </a:r>
            <a:r>
              <a:rPr lang="nl-NL" dirty="0"/>
              <a:t>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8884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7E79-A889-45D9-BD95-334D7D82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Activités</a:t>
            </a:r>
            <a:r>
              <a:rPr lang="nl-NL" dirty="0"/>
              <a:t> en 2018 – 2019: focus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84C2-410E-4C20-8875-243F5716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</a:t>
            </a:r>
            <a:r>
              <a:rPr lang="nl-NL" dirty="0" err="1"/>
              <a:t>capteurs</a:t>
            </a:r>
            <a:r>
              <a:rPr lang="nl-NL" dirty="0"/>
              <a:t> de </a:t>
            </a:r>
            <a:r>
              <a:rPr lang="nl-NL" dirty="0" err="1"/>
              <a:t>qualité</a:t>
            </a:r>
            <a:r>
              <a:rPr lang="nl-NL" dirty="0"/>
              <a:t> de </a:t>
            </a:r>
            <a:r>
              <a:rPr lang="nl-NL" dirty="0" err="1"/>
              <a:t>l´air</a:t>
            </a:r>
            <a:r>
              <a:rPr lang="nl-NL" dirty="0"/>
              <a:t> bon marché (</a:t>
            </a:r>
            <a:r>
              <a:rPr lang="nl-NL" dirty="0" err="1"/>
              <a:t>utilisation</a:t>
            </a:r>
            <a:r>
              <a:rPr lang="nl-NL" dirty="0"/>
              <a:t> par les citoyens) </a:t>
            </a:r>
          </a:p>
          <a:p>
            <a:r>
              <a:rPr lang="nl-NL" dirty="0"/>
              <a:t>Présentation du rapport </a:t>
            </a:r>
            <a:r>
              <a:rPr lang="nl-NL" dirty="0" err="1"/>
              <a:t>scientifique</a:t>
            </a:r>
            <a:r>
              <a:rPr lang="nl-NL" dirty="0"/>
              <a:t> (NL)  </a:t>
            </a:r>
            <a:r>
              <a:rPr lang="nl-NL" dirty="0" err="1"/>
              <a:t>faisant</a:t>
            </a:r>
            <a:r>
              <a:rPr lang="nl-NL" dirty="0"/>
              <a:t> </a:t>
            </a:r>
            <a:r>
              <a:rPr lang="nl-NL" dirty="0" err="1"/>
              <a:t>le</a:t>
            </a:r>
            <a:r>
              <a:rPr lang="nl-NL" dirty="0"/>
              <a:t> </a:t>
            </a:r>
            <a:r>
              <a:rPr lang="nl-NL" dirty="0" err="1"/>
              <a:t>lien</a:t>
            </a:r>
            <a:r>
              <a:rPr lang="nl-NL" dirty="0"/>
              <a:t> </a:t>
            </a:r>
            <a:r>
              <a:rPr lang="nl-NL" dirty="0" err="1"/>
              <a:t>entre</a:t>
            </a:r>
            <a:r>
              <a:rPr lang="nl-NL" dirty="0"/>
              <a:t> la </a:t>
            </a:r>
            <a:r>
              <a:rPr lang="nl-NL" dirty="0" err="1"/>
              <a:t>qualité</a:t>
            </a:r>
            <a:r>
              <a:rPr lang="nl-NL" dirty="0"/>
              <a:t> de </a:t>
            </a:r>
            <a:r>
              <a:rPr lang="nl-NL" dirty="0" err="1"/>
              <a:t>l´air</a:t>
            </a:r>
            <a:r>
              <a:rPr lang="nl-NL" dirty="0"/>
              <a:t> et la santé</a:t>
            </a:r>
          </a:p>
          <a:p>
            <a:r>
              <a:rPr lang="nl-NL" dirty="0"/>
              <a:t>Les Zones Basse </a:t>
            </a:r>
            <a:r>
              <a:rPr lang="nl-NL" dirty="0" err="1"/>
              <a:t>Emission</a:t>
            </a:r>
            <a:r>
              <a:rPr lang="nl-NL" dirty="0"/>
              <a:t> (aspect santé </a:t>
            </a:r>
            <a:r>
              <a:rPr lang="nl-NL" dirty="0" err="1"/>
              <a:t>publique</a:t>
            </a:r>
            <a:r>
              <a:rPr lang="nl-NL" dirty="0"/>
              <a:t>)</a:t>
            </a:r>
          </a:p>
          <a:p>
            <a:r>
              <a:rPr lang="nl-NL" dirty="0"/>
              <a:t>Approche Benelux </a:t>
            </a:r>
            <a:r>
              <a:rPr lang="nl-NL" dirty="0" err="1"/>
              <a:t>sur</a:t>
            </a:r>
            <a:r>
              <a:rPr lang="nl-NL" dirty="0"/>
              <a:t> les </a:t>
            </a:r>
            <a:r>
              <a:rPr lang="nl-NL" dirty="0" err="1"/>
              <a:t>émissions</a:t>
            </a:r>
            <a:r>
              <a:rPr lang="nl-NL" dirty="0"/>
              <a:t>  de </a:t>
            </a:r>
            <a:r>
              <a:rPr lang="nl-NL" dirty="0" err="1"/>
              <a:t>navigation</a:t>
            </a:r>
            <a:r>
              <a:rPr lang="nl-NL" dirty="0"/>
              <a:t> </a:t>
            </a:r>
            <a:r>
              <a:rPr lang="nl-NL" dirty="0" err="1"/>
              <a:t>intérieure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146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E17C-A71E-4E02-B21D-D350C58B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Activités</a:t>
            </a:r>
            <a:r>
              <a:rPr lang="nl-NL" dirty="0"/>
              <a:t> en 2018-2019: suite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432A-91D6-43C5-B1B5-24357CD63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Analyse  commune des nouveaux </a:t>
            </a:r>
            <a:r>
              <a:rPr lang="nl-NL" dirty="0" err="1"/>
              <a:t>plans</a:t>
            </a:r>
            <a:r>
              <a:rPr lang="nl-NL" dirty="0"/>
              <a:t>  </a:t>
            </a:r>
            <a:r>
              <a:rPr lang="nl-NL" dirty="0" err="1"/>
              <a:t>nationaux</a:t>
            </a:r>
            <a:r>
              <a:rPr lang="nl-NL" dirty="0"/>
              <a:t> de </a:t>
            </a:r>
            <a:r>
              <a:rPr lang="nl-NL" dirty="0" err="1"/>
              <a:t>qualité</a:t>
            </a:r>
            <a:r>
              <a:rPr lang="nl-NL" dirty="0"/>
              <a:t> de </a:t>
            </a:r>
            <a:r>
              <a:rPr lang="nl-NL" dirty="0" err="1"/>
              <a:t>l´air</a:t>
            </a:r>
            <a:r>
              <a:rPr lang="nl-NL" dirty="0"/>
              <a:t> (</a:t>
            </a:r>
            <a:r>
              <a:rPr lang="nl-NL" dirty="0" err="1"/>
              <a:t>effets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les </a:t>
            </a:r>
            <a:r>
              <a:rPr lang="nl-NL" dirty="0" err="1"/>
              <a:t>pays</a:t>
            </a:r>
            <a:r>
              <a:rPr lang="nl-NL" dirty="0"/>
              <a:t> </a:t>
            </a:r>
            <a:r>
              <a:rPr lang="nl-NL" dirty="0" err="1"/>
              <a:t>voisins</a:t>
            </a:r>
            <a:r>
              <a:rPr lang="nl-NL" dirty="0"/>
              <a:t>)</a:t>
            </a:r>
          </a:p>
          <a:p>
            <a:r>
              <a:rPr lang="nl-NL" dirty="0" err="1"/>
              <a:t>Réalisation</a:t>
            </a:r>
            <a:r>
              <a:rPr lang="nl-NL" dirty="0"/>
              <a:t> </a:t>
            </a:r>
            <a:r>
              <a:rPr lang="nl-NL" dirty="0" err="1"/>
              <a:t>d´un</a:t>
            </a:r>
            <a:r>
              <a:rPr lang="nl-NL" dirty="0"/>
              <a:t> tableau </a:t>
            </a:r>
            <a:r>
              <a:rPr lang="nl-NL" dirty="0" err="1"/>
              <a:t>comparatif</a:t>
            </a:r>
            <a:r>
              <a:rPr lang="nl-NL" dirty="0"/>
              <a:t> des </a:t>
            </a:r>
            <a:r>
              <a:rPr lang="nl-NL" dirty="0" err="1"/>
              <a:t>legislations</a:t>
            </a:r>
            <a:r>
              <a:rPr lang="nl-NL" dirty="0"/>
              <a:t> </a:t>
            </a:r>
            <a:r>
              <a:rPr lang="nl-NL" dirty="0" err="1"/>
              <a:t>respectives</a:t>
            </a:r>
            <a:r>
              <a:rPr lang="nl-NL" dirty="0"/>
              <a:t>  de la </a:t>
            </a:r>
            <a:r>
              <a:rPr lang="nl-NL" dirty="0" err="1"/>
              <a:t>qualité</a:t>
            </a:r>
            <a:r>
              <a:rPr lang="nl-NL" dirty="0"/>
              <a:t> de </a:t>
            </a:r>
            <a:r>
              <a:rPr lang="nl-NL" dirty="0" err="1"/>
              <a:t>l´air</a:t>
            </a:r>
            <a:r>
              <a:rPr lang="nl-NL" dirty="0"/>
              <a:t> </a:t>
            </a:r>
            <a:r>
              <a:rPr lang="nl-NL" dirty="0" err="1"/>
              <a:t>sur</a:t>
            </a:r>
            <a:r>
              <a:rPr lang="nl-NL" dirty="0"/>
              <a:t> </a:t>
            </a:r>
            <a:r>
              <a:rPr lang="nl-NL" dirty="0" err="1"/>
              <a:t>quelques</a:t>
            </a:r>
            <a:r>
              <a:rPr lang="nl-NL" dirty="0"/>
              <a:t> </a:t>
            </a:r>
            <a:r>
              <a:rPr lang="nl-NL" dirty="0" err="1"/>
              <a:t>polluants</a:t>
            </a:r>
            <a:r>
              <a:rPr lang="nl-NL" dirty="0"/>
              <a:t> (PM, dioxide </a:t>
            </a:r>
            <a:r>
              <a:rPr lang="nl-NL" dirty="0" err="1"/>
              <a:t>d´azote</a:t>
            </a:r>
            <a:r>
              <a:rPr lang="nl-NL" dirty="0"/>
              <a:t>)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4338721"/>
      </p:ext>
    </p:extLst>
  </p:cSld>
  <p:clrMapOvr>
    <a:masterClrMapping/>
  </p:clrMapOvr>
</p:sld>
</file>

<file path=ppt/theme/theme1.xml><?xml version="1.0" encoding="utf-8"?>
<a:theme xmlns:a="http://schemas.openxmlformats.org/drawingml/2006/main" name="Benelux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Benelux</Template>
  <TotalTime>3346</TotalTime>
  <Words>409</Words>
  <Application>Microsoft Office PowerPoint</Application>
  <PresentationFormat>On-screen Show (4:3)</PresentationFormat>
  <Paragraphs>72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Benelux</vt:lpstr>
      <vt:lpstr> cooperation Benelux dans le cadre de la Qualité de l´air    2017-2020             </vt:lpstr>
      <vt:lpstr>PowerPoint Presentation</vt:lpstr>
      <vt:lpstr>PowerPoint Presentation</vt:lpstr>
      <vt:lpstr>PowerPoint Presentation</vt:lpstr>
      <vt:lpstr>Contexte de la coopération Benelux « AIR »</vt:lpstr>
      <vt:lpstr>Origine de la cooperation Benelux AIR</vt:lpstr>
      <vt:lpstr>Activités du groupe de travail Benelux “AIR” </vt:lpstr>
      <vt:lpstr>Activités en 2018 – 2019: focus</vt:lpstr>
      <vt:lpstr>Activités en 2018-2019: suite</vt:lpstr>
      <vt:lpstr>Lien avec la coopération FR-BE</vt:lpstr>
      <vt:lpstr>Merci!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Nscogi North Seas Countries’ Offshore Grid Initiative</dc:title>
  <dc:creator>F. Deloof</dc:creator>
  <cp:lastModifiedBy>Jansen, Frederik</cp:lastModifiedBy>
  <cp:revision>222</cp:revision>
  <cp:lastPrinted>2018-09-18T09:51:39Z</cp:lastPrinted>
  <dcterms:created xsi:type="dcterms:W3CDTF">2012-03-09T13:27:08Z</dcterms:created>
  <dcterms:modified xsi:type="dcterms:W3CDTF">2018-09-18T09:59:03Z</dcterms:modified>
</cp:coreProperties>
</file>